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17" r:id="rId4"/>
    <p:sldId id="324" r:id="rId5"/>
    <p:sldId id="320" r:id="rId6"/>
    <p:sldId id="318" r:id="rId7"/>
    <p:sldId id="303" r:id="rId8"/>
    <p:sldId id="301" r:id="rId9"/>
    <p:sldId id="279" r:id="rId10"/>
    <p:sldId id="302" r:id="rId11"/>
    <p:sldId id="291" r:id="rId12"/>
    <p:sldId id="322" r:id="rId13"/>
    <p:sldId id="306" r:id="rId14"/>
    <p:sldId id="304" r:id="rId15"/>
    <p:sldId id="305" r:id="rId16"/>
    <p:sldId id="308" r:id="rId17"/>
    <p:sldId id="309" r:id="rId18"/>
    <p:sldId id="280" r:id="rId19"/>
    <p:sldId id="281" r:id="rId20"/>
    <p:sldId id="257" r:id="rId21"/>
    <p:sldId id="293" r:id="rId22"/>
    <p:sldId id="292" r:id="rId23"/>
    <p:sldId id="311" r:id="rId24"/>
    <p:sldId id="284" r:id="rId25"/>
    <p:sldId id="294" r:id="rId26"/>
    <p:sldId id="285" r:id="rId27"/>
    <p:sldId id="286" r:id="rId28"/>
    <p:sldId id="287" r:id="rId29"/>
    <p:sldId id="296" r:id="rId30"/>
    <p:sldId id="298" r:id="rId31"/>
    <p:sldId id="312" r:id="rId32"/>
    <p:sldId id="319" r:id="rId33"/>
    <p:sldId id="316" r:id="rId34"/>
    <p:sldId id="323" r:id="rId35"/>
    <p:sldId id="28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EC"/>
    <a:srgbClr val="EC7227"/>
    <a:srgbClr val="01B199"/>
    <a:srgbClr val="0056AD"/>
    <a:srgbClr val="00B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2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36" y="11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5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0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6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7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8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1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9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2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B2D2-4CF2-4A9A-8073-A77D5CA8551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C574-6353-4857-8F7A-5C0E6A4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9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726730301#64S0IJ" TargetMode="External"/><Relationship Id="rId2" Type="http://schemas.openxmlformats.org/officeDocument/2006/relationships/hyperlink" Target="http://sch358spb.ru/wp-content/uploads/2020/10/prikaz-458-ot-02.09.2020.pd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u.spb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o.mosk.spb.ru/doc/ndocs/rasporyazhenie-68_r-ot-17.01.2022-izmeneniya-v-879_r-priem-v-ou.pdf" TargetMode="External"/><Relationship Id="rId2" Type="http://schemas.openxmlformats.org/officeDocument/2006/relationships/hyperlink" Target="http://oo.mosk.spb.ru/doc/ndocs/rasp.ko-reglament-priyoma-ot-31.03.21-879-r.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o.mosk.spb.ru/doc/priem1klass/25.04.22-dejstvuyushhie-granicy-mikrorajonov-2022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041" y="379829"/>
            <a:ext cx="9990667" cy="328983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Организация приема </a:t>
            </a:r>
            <a:br>
              <a:rPr lang="ru-RU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в первый класс </a:t>
            </a:r>
            <a:br>
              <a:rPr lang="ru-RU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в 2024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3174" y="3552854"/>
            <a:ext cx="9804400" cy="1655762"/>
          </a:xfrm>
        </p:spPr>
        <p:txBody>
          <a:bodyPr>
            <a:normAutofit fontScale="70000" lnSpcReduction="20000"/>
          </a:bodyPr>
          <a:lstStyle/>
          <a:p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Государственное бюджетное образовательное учреждение средняя общеобразовательная школа №358 Московского района Санкт-Петербурга</a:t>
            </a:r>
          </a:p>
          <a:p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РОДИТЕЛЬСКОЕ СОБРАНИЕ 02 декабря 2023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2" y="603024"/>
            <a:ext cx="1572514" cy="12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1BDC98-ABEC-4C4C-9A0D-D7987DAE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0" y="365125"/>
            <a:ext cx="99314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Для детей: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C3DB57-CCF5-477B-B555-485A7415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712680"/>
            <a:ext cx="9931400" cy="4351338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accent5"/>
                </a:solidFill>
              </a:rPr>
              <a:t>1. </a:t>
            </a:r>
            <a:r>
              <a:rPr lang="ru-RU" sz="3600" b="1" dirty="0">
                <a:solidFill>
                  <a:srgbClr val="0074EC"/>
                </a:solidFill>
              </a:rPr>
              <a:t>ИМЕЮЩИХ </a:t>
            </a:r>
            <a:r>
              <a:rPr lang="ru-RU" sz="3600" b="1" dirty="0">
                <a:solidFill>
                  <a:srgbClr val="FF0000"/>
                </a:solidFill>
              </a:rPr>
              <a:t>ПРЕИМУЩЕСТВЕННОЕ</a:t>
            </a:r>
            <a:r>
              <a:rPr lang="ru-RU" sz="3600" b="1" dirty="0">
                <a:solidFill>
                  <a:srgbClr val="0074EC"/>
                </a:solidFill>
              </a:rPr>
              <a:t> ПРАВО;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3200" b="1" dirty="0">
              <a:solidFill>
                <a:srgbClr val="0074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0" y="365125"/>
            <a:ext cx="9927772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На первом этапе зачисляются: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6769" y="1451295"/>
            <a:ext cx="9927773" cy="522634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0074EC"/>
                </a:solidFill>
              </a:rPr>
              <a:t>  </a:t>
            </a:r>
            <a:r>
              <a:rPr lang="ru-RU" sz="4500" b="1" dirty="0">
                <a:solidFill>
                  <a:srgbClr val="0074EC"/>
                </a:solidFill>
              </a:rPr>
              <a:t>Дети, полнородные и неполнородные братья и (или) сестры которого обучаются в данной общеобразовательной организации в соответствии ФЗ от 02.07.2021 №310 - ФЗ «О внесении изменений в ст.54 Семейного кодекса РФ и ст.36 и 67 ФЗ «Об образовании в Российской Федерации».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4500" b="1" dirty="0">
                <a:solidFill>
                  <a:srgbClr val="0074EC"/>
                </a:solidFill>
              </a:rPr>
              <a:t>Ребенок, родитель(законный представитель) которого занимает штатную должность в данной общеобразовательной организации.</a:t>
            </a:r>
          </a:p>
          <a:p>
            <a:pPr marL="0" indent="0">
              <a:buNone/>
            </a:pPr>
            <a:endParaRPr lang="ru-RU" sz="4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6611F-5759-4388-90D1-D9A36E52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301" y="365125"/>
            <a:ext cx="9655729" cy="95194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На первом этапе зачисляются: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85ED4-1A88-4DD9-AE67-5D15B4094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02" y="1501628"/>
            <a:ext cx="9655729" cy="521795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Дети, имеющие </a:t>
            </a:r>
            <a:r>
              <a:rPr lang="ru-RU" b="1" u="sng" dirty="0">
                <a:solidFill>
                  <a:srgbClr val="0074EC"/>
                </a:solidFill>
              </a:rPr>
              <a:t>внеочередное</a:t>
            </a:r>
            <a:r>
              <a:rPr lang="ru-RU" b="1" dirty="0">
                <a:solidFill>
                  <a:srgbClr val="0074EC"/>
                </a:solidFill>
              </a:rPr>
              <a:t>, </a:t>
            </a:r>
            <a:r>
              <a:rPr lang="ru-RU" b="1" u="sng" dirty="0">
                <a:solidFill>
                  <a:srgbClr val="0074EC"/>
                </a:solidFill>
              </a:rPr>
              <a:t>первоочередное</a:t>
            </a:r>
            <a:r>
              <a:rPr lang="ru-RU" b="1" dirty="0">
                <a:solidFill>
                  <a:srgbClr val="0074EC"/>
                </a:solidFill>
              </a:rPr>
              <a:t> право, в соответствии с федеральным законодательством и </a:t>
            </a:r>
            <a:r>
              <a:rPr lang="ru-RU" b="1" dirty="0">
                <a:solidFill>
                  <a:srgbClr val="C00000"/>
                </a:solidFill>
              </a:rPr>
              <a:t>проживающие в микрорайоне </a:t>
            </a:r>
            <a:r>
              <a:rPr lang="ru-RU" b="1" dirty="0">
                <a:solidFill>
                  <a:srgbClr val="0074EC"/>
                </a:solidFill>
              </a:rPr>
              <a:t>первичного учета детей.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Дети, проживающие на закрепленной территории: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FF0000"/>
                </a:solidFill>
              </a:rPr>
              <a:t>В первую очередь зачисляются дети, проживающие в микрорайоне, закрепленном администрацией для  первичного учета детей.</a:t>
            </a:r>
          </a:p>
        </p:txBody>
      </p:sp>
    </p:spTree>
    <p:extLst>
      <p:ext uri="{BB962C8B-B14F-4D97-AF65-F5344CB8AC3E}">
        <p14:creationId xmlns:p14="http://schemas.microsoft.com/office/powerpoint/2010/main" val="193977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81EA04-4300-4071-B66C-A89309A2DD38}"/>
              </a:ext>
            </a:extLst>
          </p:cNvPr>
          <p:cNvSpPr/>
          <p:nvPr/>
        </p:nvSpPr>
        <p:spPr>
          <a:xfrm>
            <a:off x="1862356" y="83890"/>
            <a:ext cx="10159068" cy="731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Московский пр., д. 155, 157, 159;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Кузнецовская ул., д. 4, 6, 8(3), 10 (ВСЕ КОРПУСА), 1 1, 12, 13, 14,15, 16, 17, 18, 20, 22, 23/155, 24, 26;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Бассейная ул., д. 10;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Благодатная ул., д. 1, З, 5, 9, 13, 15, 16, 17, 19;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Новоизмайловский пр., д.1, З, 9;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Кубинская ул., д. 10, 14, 16;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Варшавская ул., д. 23 (1-3);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Пл. Чернышевского, д. 9	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4EC"/>
                </a:solidFill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89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EC1E93-89E2-435D-B541-D17BFC73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-58723"/>
            <a:ext cx="9893300" cy="114090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Внеочередное право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74F695-29BA-4686-8E14-C401B731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1082180"/>
            <a:ext cx="9893300" cy="5561901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Дети судей, указанные в п.3 ст. 19 Закона РФ от 26 июня 1992г. №3132-1 «О статусе судей в Российской Федерации».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Дети сотрудников Следственного комитета,  указанные в части 25 ст.35 Федерального закона от 28 декабря 2010 г. №403-ФЗ «О следственном комитете Российской Федерации».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Дети работников прокуратуры РФ в соответствии с п.5.ст.44 ФЗ ОТ17.01.1992 №2202-1 «О прокуратуре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36746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374FD-7E54-425C-AA23-0BD79639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700" y="365126"/>
            <a:ext cx="9931400" cy="99389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Первоочередной порядок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17673-AEA9-4511-86F0-3A3F68BDF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700" y="1359018"/>
            <a:ext cx="9931400" cy="5168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b="1" dirty="0">
                <a:solidFill>
                  <a:srgbClr val="0074EC"/>
                </a:solidFill>
              </a:rPr>
              <a:t>Дети  сотрудников полиции;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Дети сотрудника внутренних дел, не являющегося сотрудником полиции;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Дети военнослужащих по месту жительства и дети иных категорий лиц в соответствии с действующим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141993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F7B501-6002-4965-B88A-9170C7B9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5125"/>
            <a:ext cx="9779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Внимание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C9D156A-2F1F-4F6E-BDA8-5FD7DBFD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5"/>
            <a:ext cx="9779000" cy="4351338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u="sng" dirty="0">
                <a:solidFill>
                  <a:srgbClr val="FF0000"/>
                </a:solidFill>
              </a:rPr>
              <a:t>Дети этих категорий должны иметь регистрацию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>
                <a:solidFill>
                  <a:srgbClr val="0074EC"/>
                </a:solidFill>
              </a:rPr>
              <a:t>по микрорайону</a:t>
            </a:r>
          </a:p>
        </p:txBody>
      </p:sp>
    </p:spTree>
    <p:extLst>
      <p:ext uri="{BB962C8B-B14F-4D97-AF65-F5344CB8AC3E}">
        <p14:creationId xmlns:p14="http://schemas.microsoft.com/office/powerpoint/2010/main" val="36344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2AA6882-F8BE-4810-9E12-F2B93CD0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0" y="365125"/>
            <a:ext cx="97282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Внимание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89E13A-0382-491A-9522-B76F503B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360" y="1825625"/>
            <a:ext cx="953234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>
                <a:solidFill>
                  <a:srgbClr val="0074EC"/>
                </a:solidFill>
              </a:rPr>
              <a:t>Дата и время подачи заявления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>
                <a:solidFill>
                  <a:srgbClr val="FF0000"/>
                </a:solidFill>
              </a:rPr>
              <a:t>не является </a:t>
            </a:r>
            <a:r>
              <a:rPr lang="ru-RU" sz="4000" b="1" dirty="0">
                <a:solidFill>
                  <a:srgbClr val="0074EC"/>
                </a:solidFill>
              </a:rPr>
              <a:t>критерием при принятии решения о зачислении в первый класс</a:t>
            </a:r>
          </a:p>
        </p:txBody>
      </p:sp>
    </p:spTree>
    <p:extLst>
      <p:ext uri="{BB962C8B-B14F-4D97-AF65-F5344CB8AC3E}">
        <p14:creationId xmlns:p14="http://schemas.microsoft.com/office/powerpoint/2010/main" val="400151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73553" y="105207"/>
            <a:ext cx="9014059" cy="12730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Дошкольное отделение школы 358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599" y="3265713"/>
            <a:ext cx="9838267" cy="1964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74EC"/>
                </a:solidFill>
              </a:rPr>
              <a:t>Воспитанники структурного подразделения </a:t>
            </a:r>
            <a:r>
              <a:rPr lang="ru-RU" sz="2800" b="1" dirty="0">
                <a:solidFill>
                  <a:srgbClr val="FF0000"/>
                </a:solidFill>
              </a:rPr>
              <a:t>переводятся </a:t>
            </a:r>
            <a:r>
              <a:rPr lang="ru-RU" sz="2800" b="1" dirty="0">
                <a:solidFill>
                  <a:srgbClr val="0074EC"/>
                </a:solidFill>
              </a:rPr>
              <a:t>в школу по решению родителей на первом этапе.</a:t>
            </a:r>
          </a:p>
          <a:p>
            <a:pPr algn="ctr">
              <a:lnSpc>
                <a:spcPct val="150000"/>
              </a:lnSpc>
            </a:pPr>
            <a:r>
              <a:rPr lang="ru-RU" sz="2800" b="1" u="sng" dirty="0">
                <a:solidFill>
                  <a:srgbClr val="FF0000"/>
                </a:solidFill>
              </a:rPr>
              <a:t>Подавать электронное заявление НЕ  надо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66" y="1623411"/>
            <a:ext cx="701153" cy="7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81942" y="169817"/>
            <a:ext cx="9014059" cy="9034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2 ЭТАП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2752990" y="1698171"/>
            <a:ext cx="1985554" cy="1567542"/>
          </a:xfrm>
          <a:prstGeom prst="hexagon">
            <a:avLst/>
          </a:prstGeom>
          <a:solidFill>
            <a:srgbClr val="00B29A"/>
          </a:solidFill>
          <a:ln>
            <a:solidFill>
              <a:srgbClr val="00B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2 этап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4266" y="2251108"/>
            <a:ext cx="978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56AD"/>
              </a:solidFill>
            </a:endParaRPr>
          </a:p>
          <a:p>
            <a:endParaRPr lang="ru-RU" sz="4000" b="1" dirty="0">
              <a:solidFill>
                <a:srgbClr val="0056AD"/>
              </a:solidFill>
            </a:endParaRPr>
          </a:p>
          <a:p>
            <a:endParaRPr lang="ru-RU" sz="4000" b="1" dirty="0">
              <a:solidFill>
                <a:srgbClr val="0056AD"/>
              </a:solidFill>
            </a:endParaRPr>
          </a:p>
          <a:p>
            <a:pPr algn="ctr"/>
            <a:r>
              <a:rPr lang="ru-RU" sz="7200" b="1" dirty="0">
                <a:solidFill>
                  <a:srgbClr val="0074EC"/>
                </a:solidFill>
              </a:rPr>
              <a:t>06.07.2024 – 05.09.2024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66" y="2131365"/>
            <a:ext cx="701153" cy="7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AE304A-2C54-496A-9B38-66DB45BDC7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46245" y="192947"/>
            <a:ext cx="9940955" cy="6551802"/>
          </a:xfrm>
        </p:spPr>
        <p:txBody>
          <a:bodyPr anchor="ctr">
            <a:normAutofit fontScale="25000" lnSpcReduction="20000"/>
          </a:bodyPr>
          <a:lstStyle/>
          <a:p>
            <a:pPr lvl="1" algn="ctr" fontAlgn="base"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0074E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algn="ctr" fontAlgn="base"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0074E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algn="ctr" fontAlgn="base"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0074E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ru-RU" sz="9600" b="1" dirty="0">
                <a:solidFill>
                  <a:srgbClr val="0074E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Приказ Министерства просвещения РФ от 02.09.2020 №458 </a:t>
            </a: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ru-RU" sz="9600" b="1" dirty="0">
                <a:solidFill>
                  <a:srgbClr val="0074E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 утверждении Порядка приема на обучение по образовательным программам начального общего, основного общего и </a:t>
            </a: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ru-RU" sz="9600" b="1" dirty="0">
                <a:solidFill>
                  <a:srgbClr val="0074E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среднего общего образования»</a:t>
            </a:r>
            <a:r>
              <a:rPr lang="ru-RU" sz="9600" b="1" dirty="0">
                <a:solidFill>
                  <a:srgbClr val="0074EC"/>
                </a:solidFill>
              </a:rPr>
              <a:t> ),</a:t>
            </a:r>
            <a:r>
              <a:rPr lang="ru-RU" sz="9600" b="1" dirty="0">
                <a:solidFill>
                  <a:srgbClr val="FF0000"/>
                </a:solidFill>
              </a:rPr>
              <a:t>с </a:t>
            </a:r>
            <a:r>
              <a:rPr lang="ru-RU" sz="9600" b="1" i="1" dirty="0">
                <a:solidFill>
                  <a:srgbClr val="FF0000"/>
                </a:solidFill>
              </a:rPr>
              <a:t>изменениями</a:t>
            </a:r>
            <a:r>
              <a:rPr lang="ru-RU" sz="9600" b="1" dirty="0">
                <a:solidFill>
                  <a:srgbClr val="0074EC"/>
                </a:solidFill>
              </a:rPr>
              <a:t>, внесенными </a:t>
            </a:r>
            <a:r>
              <a:rPr lang="ru-RU" sz="9600" b="1" dirty="0">
                <a:solidFill>
                  <a:srgbClr val="0074E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приказом Министерства просвещения Российской Федерации от 8 октября 2021 г. N 707</a:t>
            </a:r>
            <a:r>
              <a:rPr lang="ru-RU" sz="9600" b="1" dirty="0">
                <a:solidFill>
                  <a:srgbClr val="0074EC"/>
                </a:solidFill>
              </a:rPr>
              <a:t> (зарегистрирован Министерством юстиции Российской Федерации 10 ноября 2021 г., регистрационный N 65743). </a:t>
            </a:r>
          </a:p>
          <a:p>
            <a:pPr marL="0" indent="0" algn="just" fontAlgn="base">
              <a:lnSpc>
                <a:spcPct val="170000"/>
              </a:lnSpc>
              <a:buNone/>
            </a:pPr>
            <a:r>
              <a:rPr lang="ru-RU" sz="9600" b="1" dirty="0">
                <a:solidFill>
                  <a:srgbClr val="0074EC"/>
                </a:solidFill>
              </a:rPr>
              <a:t> </a:t>
            </a:r>
            <a:br>
              <a:rPr lang="ru-RU" sz="6000" b="1" dirty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br>
              <a:rPr lang="ru-RU" dirty="0"/>
            </a:br>
            <a:endParaRPr lang="ru-RU" sz="4000" dirty="0"/>
          </a:p>
          <a:p>
            <a:pPr marL="0" indent="0" fontAlgn="base">
              <a:buNone/>
            </a:pP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43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" y="877576"/>
            <a:ext cx="1558720" cy="12560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81942" y="169817"/>
            <a:ext cx="9014059" cy="90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EC722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8646" y="-1220108"/>
            <a:ext cx="7726650" cy="62946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74EC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74EC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74EC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0074E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</a:rPr>
              <a:t>Подача заявлений гражданами,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</a:rPr>
              <a:t>чьи дети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</a:rPr>
              <a:t> НЕ проживают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</a:rPr>
              <a:t>на закрепленной территории.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</a:rPr>
              <a:t>(при наличии свободных мест)</a:t>
            </a:r>
          </a:p>
        </p:txBody>
      </p:sp>
    </p:spTree>
    <p:extLst>
      <p:ext uri="{BB962C8B-B14F-4D97-AF65-F5344CB8AC3E}">
        <p14:creationId xmlns:p14="http://schemas.microsoft.com/office/powerpoint/2010/main" val="711516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132" y="135468"/>
            <a:ext cx="9355667" cy="1016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8132" y="1761067"/>
            <a:ext cx="9355668" cy="441589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Посещение детьми занятий по подготовке к школе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u="sng" dirty="0">
                <a:solidFill>
                  <a:srgbClr val="FF0000"/>
                </a:solidFill>
              </a:rPr>
              <a:t>НЕ является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основанием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u="sng" dirty="0">
                <a:solidFill>
                  <a:srgbClr val="FF0000"/>
                </a:solidFill>
              </a:rPr>
              <a:t>для преимущественного </a:t>
            </a:r>
            <a:r>
              <a:rPr lang="ru-RU" sz="3200" b="1" dirty="0">
                <a:solidFill>
                  <a:srgbClr val="0074EC"/>
                </a:solidFill>
              </a:rPr>
              <a:t>приёма в ОО</a:t>
            </a:r>
            <a:endParaRPr lang="ru-RU" b="1" dirty="0">
              <a:solidFill>
                <a:srgbClr val="0074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4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266" y="169333"/>
            <a:ext cx="9906000" cy="999067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EC7227"/>
                </a:solidFill>
                <a:latin typeface="Bookman Old Style" panose="020506040505050202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</a:rPr>
              <a:t>Способы подачи электронного заявления</a:t>
            </a:r>
            <a:br>
              <a:rPr lang="ru-RU" b="1" dirty="0">
                <a:solidFill>
                  <a:srgbClr val="EC7227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4267" y="1054100"/>
            <a:ext cx="10069286" cy="543559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4EC"/>
                </a:solidFill>
              </a:rPr>
              <a:t> </a:t>
            </a:r>
            <a:r>
              <a:rPr lang="ru-RU" b="1" dirty="0">
                <a:solidFill>
                  <a:srgbClr val="0074EC"/>
                </a:solidFill>
              </a:rPr>
              <a:t>МФЦ;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 Портал «Государственные и муниципальные услуги в Санкт – Петербурге» </a:t>
            </a:r>
            <a:r>
              <a:rPr lang="en-US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https://gu.spb.ru/</a:t>
            </a:r>
            <a:r>
              <a:rPr lang="ru-RU" b="1" dirty="0">
                <a:solidFill>
                  <a:srgbClr val="C00000"/>
                </a:solidFill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Через единый портал Госуслуг;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4EC"/>
                </a:solidFill>
              </a:rPr>
              <a:t>Лично в школу (особый режим).</a:t>
            </a:r>
          </a:p>
          <a:p>
            <a:pPr marL="0" indent="0" algn="ctr">
              <a:buNone/>
            </a:pPr>
            <a:endParaRPr lang="ru-RU" b="1" dirty="0">
              <a:solidFill>
                <a:srgbClr val="0074EC"/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3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32672-9AC4-4525-AA33-DF99C4A1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5125"/>
            <a:ext cx="9918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B0C83-E479-454B-90F1-4C0C40F5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5"/>
            <a:ext cx="9918700" cy="435133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Родители/законные представители/ имеют возможность </a:t>
            </a:r>
            <a:r>
              <a:rPr lang="ru-RU" sz="3200" b="1" u="sng" dirty="0">
                <a:solidFill>
                  <a:srgbClr val="0074EC"/>
                </a:solidFill>
                <a:cs typeface="Times New Roman" panose="02020603050405020304" pitchFamily="18" charset="0"/>
              </a:rPr>
              <a:t>одновременно </a:t>
            </a: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подать </a:t>
            </a:r>
            <a:r>
              <a:rPr lang="ru-RU" sz="3200" b="1" u="sng" dirty="0">
                <a:solidFill>
                  <a:srgbClr val="0074EC"/>
                </a:solidFill>
                <a:cs typeface="Times New Roman" panose="02020603050405020304" pitchFamily="18" charset="0"/>
              </a:rPr>
              <a:t>электронное заявление </a:t>
            </a: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в несколько Образовательных организаций( от 1 до 3),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расположенных на закрепленной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2323927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688940" y="1107996"/>
            <a:ext cx="2506630" cy="2185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 ПЕРВОМ ЭТАПЕ</a:t>
            </a:r>
          </a:p>
        </p:txBody>
      </p:sp>
      <p:sp>
        <p:nvSpPr>
          <p:cNvPr id="8" name="Овал 7"/>
          <p:cNvSpPr/>
          <p:nvPr/>
        </p:nvSpPr>
        <p:spPr>
          <a:xfrm>
            <a:off x="6589910" y="1107995"/>
            <a:ext cx="2731890" cy="21836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НА ВТОРОМ ЭТАПЕ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494" y="178569"/>
            <a:ext cx="8596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Документы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1458" y="3290910"/>
            <a:ext cx="2506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a typeface="Helvetica" panose="00000500000000000000" pitchFamily="50" charset="0"/>
              </a:rPr>
              <a:t>НЕ РАНЕЕ </a:t>
            </a:r>
          </a:p>
          <a:p>
            <a:pPr algn="ctr"/>
            <a:r>
              <a:rPr lang="ru-RU" sz="2000" b="1" u="sng" dirty="0">
                <a:solidFill>
                  <a:srgbClr val="FF0000"/>
                </a:solidFill>
                <a:ea typeface="Helvetica" panose="00000500000000000000" pitchFamily="50" charset="0"/>
              </a:rPr>
              <a:t>30 РАБОЧИХ ДНЕЙ</a:t>
            </a:r>
          </a:p>
          <a:p>
            <a:pPr algn="ctr"/>
            <a:r>
              <a:rPr lang="ru-RU" sz="2000" b="1" dirty="0">
                <a:solidFill>
                  <a:srgbClr val="0056AD"/>
                </a:solidFill>
                <a:ea typeface="Helvetica" panose="00000500000000000000" pitchFamily="50" charset="0"/>
              </a:rPr>
              <a:t> С ДАТЫ НАЧАЛА ПРИЕМА , </a:t>
            </a:r>
          </a:p>
          <a:p>
            <a:pPr algn="ctr"/>
            <a:r>
              <a:rPr lang="ru-RU" sz="2000" b="1" dirty="0">
                <a:solidFill>
                  <a:srgbClr val="0056AD"/>
                </a:solidFill>
                <a:ea typeface="Helvetica" panose="00000500000000000000" pitchFamily="50" charset="0"/>
              </a:rPr>
              <a:t>НО НЕ ПОЗДНЕЕ </a:t>
            </a:r>
          </a:p>
          <a:p>
            <a:pPr algn="ctr"/>
            <a:r>
              <a:rPr lang="ru-RU" sz="2000" b="1" u="sng" dirty="0">
                <a:solidFill>
                  <a:srgbClr val="0056AD"/>
                </a:solidFill>
                <a:ea typeface="Helvetica" panose="00000500000000000000" pitchFamily="50" charset="0"/>
              </a:rPr>
              <a:t>45 ДНЕЙ </a:t>
            </a:r>
          </a:p>
          <a:p>
            <a:pPr algn="ctr"/>
            <a:r>
              <a:rPr lang="ru-RU" sz="2000" b="1" dirty="0">
                <a:solidFill>
                  <a:srgbClr val="0056AD"/>
                </a:solidFill>
                <a:ea typeface="Helvetica" panose="00000500000000000000" pitchFamily="50" charset="0"/>
              </a:rPr>
              <a:t>СО ДНЯ ПОДАЧИ ЗАЯВЛЕНИЯ</a:t>
            </a:r>
          </a:p>
          <a:p>
            <a:endParaRPr lang="ru-RU" sz="2000" dirty="0">
              <a:solidFill>
                <a:srgbClr val="0056AD"/>
              </a:solidFill>
            </a:endParaRPr>
          </a:p>
          <a:p>
            <a:endParaRPr lang="ru-RU" dirty="0">
              <a:solidFill>
                <a:srgbClr val="0056A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3571" y="3290910"/>
            <a:ext cx="232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89910" y="3290910"/>
            <a:ext cx="27213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 РАНЕЕ </a:t>
            </a:r>
          </a:p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10 РАБОЧИХ ДНЕЙ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 ДАТЫ НАЧАЛА ПРИЕМА, НО НЕ ПОЗДНЕЕ </a:t>
            </a:r>
          </a:p>
          <a:p>
            <a:pPr algn="ctr"/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45 ДНЕЙ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 ДНЯ ПОДАЧИ ЗАЯВЛЕНИЯ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2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866" y="203201"/>
            <a:ext cx="9287933" cy="14874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Предоставление оригиналов документов в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5866" y="1947333"/>
            <a:ext cx="9287934" cy="422963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Документы предоставляются </a:t>
            </a:r>
            <a:r>
              <a:rPr lang="ru-RU" sz="3200" b="1" dirty="0">
                <a:solidFill>
                  <a:srgbClr val="FF0000"/>
                </a:solidFill>
              </a:rPr>
              <a:t>после получения </a:t>
            </a:r>
            <a:r>
              <a:rPr lang="ru-RU" sz="3200" b="1" dirty="0">
                <a:solidFill>
                  <a:srgbClr val="0074EC"/>
                </a:solidFill>
              </a:rPr>
              <a:t>родителями </a:t>
            </a:r>
            <a:r>
              <a:rPr lang="ru-RU" sz="3200" b="1" u="sng" dirty="0">
                <a:solidFill>
                  <a:srgbClr val="FF0000"/>
                </a:solidFill>
              </a:rPr>
              <a:t>приглашения </a:t>
            </a:r>
            <a:r>
              <a:rPr lang="ru-RU" sz="3200" b="1" u="sng" dirty="0">
                <a:solidFill>
                  <a:srgbClr val="0074EC"/>
                </a:solidFill>
              </a:rPr>
              <a:t>в ОО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u="sng" dirty="0">
                <a:solidFill>
                  <a:srgbClr val="0074EC"/>
                </a:solidFill>
              </a:rPr>
              <a:t>с указанием даты и времени приема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82931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81942" y="169817"/>
            <a:ext cx="9014059" cy="811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Внимание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latin typeface="+mn-lt"/>
              </a:rPr>
              <a:t>При подаче заявления в несколько школ и получении приглашений из нескольких школ необходимо определиться до даты предоставления документов.</a:t>
            </a:r>
          </a:p>
          <a:p>
            <a:pPr algn="ctr">
              <a:lnSpc>
                <a:spcPct val="150000"/>
              </a:lnSpc>
            </a:pPr>
            <a:r>
              <a:rPr lang="ru-RU" sz="3200" b="1" u="sng" dirty="0">
                <a:solidFill>
                  <a:srgbClr val="FF0000"/>
                </a:solidFill>
                <a:latin typeface="+mn-lt"/>
              </a:rPr>
              <a:t>Документы предоставляются только в одну школу!!!</a:t>
            </a:r>
          </a:p>
        </p:txBody>
      </p:sp>
    </p:spTree>
    <p:extLst>
      <p:ext uri="{BB962C8B-B14F-4D97-AF65-F5344CB8AC3E}">
        <p14:creationId xmlns:p14="http://schemas.microsoft.com/office/powerpoint/2010/main" val="246836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96533" y="169817"/>
            <a:ext cx="9774767" cy="659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Документы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4EC"/>
                </a:solidFill>
                <a:latin typeface="+mn-lt"/>
              </a:rPr>
              <a:t>1.Свидетельство о рождении ребенка.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4EC"/>
                </a:solidFill>
                <a:latin typeface="+mn-lt"/>
              </a:rPr>
              <a:t>2.Свидетельство о регистрации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ребенка</a:t>
            </a:r>
            <a:r>
              <a:rPr lang="ru-RU" sz="2800" b="1" dirty="0">
                <a:solidFill>
                  <a:srgbClr val="0074EC"/>
                </a:solidFill>
                <a:latin typeface="+mn-lt"/>
              </a:rPr>
              <a:t> по месту жительства, или месту пребывания на закрепленной территории, или справку о приеме документов для оформления регистрации по месту жительства, на закрепленной территории.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4EC"/>
                </a:solidFill>
                <a:latin typeface="+mn-lt"/>
              </a:rPr>
              <a:t>3. Документы, подтверждающие внеочередное, первоочередное или преимущественное право зачисления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74EC"/>
                </a:solidFill>
                <a:latin typeface="+mn-lt"/>
              </a:rPr>
              <a:t>(при наличии).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9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30136" y="169816"/>
            <a:ext cx="9840286" cy="125631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Принятие решения о зачислении в ОО</a:t>
            </a:r>
          </a:p>
          <a:p>
            <a:endParaRPr lang="ru-RU" b="1" dirty="0">
              <a:solidFill>
                <a:srgbClr val="EC7227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latin typeface="+mn-lt"/>
              </a:rPr>
              <a:t>Зачисление оформляется приказом образовательного учреждения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latin typeface="+mn-lt"/>
              </a:rPr>
              <a:t>в течение 3 рабочих дней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74EC"/>
                </a:solidFill>
                <a:latin typeface="+mn-lt"/>
              </a:rPr>
              <a:t> после завершения приема документов.</a:t>
            </a:r>
          </a:p>
          <a:p>
            <a:pPr algn="ctr">
              <a:lnSpc>
                <a:spcPct val="150000"/>
              </a:lnSpc>
            </a:pPr>
            <a:r>
              <a:rPr lang="ru-RU" sz="3200" b="1" u="sng" dirty="0">
                <a:solidFill>
                  <a:srgbClr val="FF0000"/>
                </a:solidFill>
                <a:latin typeface="+mn-lt"/>
              </a:rPr>
              <a:t>(30 июня текущего года)</a:t>
            </a:r>
          </a:p>
        </p:txBody>
      </p:sp>
    </p:spTree>
    <p:extLst>
      <p:ext uri="{BB962C8B-B14F-4D97-AF65-F5344CB8AC3E}">
        <p14:creationId xmlns:p14="http://schemas.microsoft.com/office/powerpoint/2010/main" val="374709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146957"/>
            <a:ext cx="9410700" cy="154373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Уведомление  об отказе в зачисл</a:t>
            </a:r>
            <a:r>
              <a:rPr lang="ru-RU" b="1" dirty="0">
                <a:solidFill>
                  <a:srgbClr val="FF0000"/>
                </a:solidFill>
              </a:rPr>
              <a:t>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100" y="1845129"/>
            <a:ext cx="9410700" cy="4767942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В течение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u="sng" dirty="0">
                <a:solidFill>
                  <a:srgbClr val="FF0000"/>
                </a:solidFill>
              </a:rPr>
              <a:t>3 дней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после принятия такого решения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FF0000"/>
                </a:solidFill>
              </a:rPr>
              <a:t>направляется уведомление об отказе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в зачислении в ОО</a:t>
            </a:r>
          </a:p>
        </p:txBody>
      </p:sp>
    </p:spTree>
    <p:extLst>
      <p:ext uri="{BB962C8B-B14F-4D97-AF65-F5344CB8AC3E}">
        <p14:creationId xmlns:p14="http://schemas.microsoft.com/office/powerpoint/2010/main" val="41156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9133" y="2"/>
            <a:ext cx="10251347" cy="613385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3870CF"/>
                </a:solidFill>
                <a:latin typeface="pt sans"/>
                <a:hlinkClick r:id="rId2" tooltip="Открыть докум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ru-RU" sz="2200" b="1" dirty="0">
                <a:solidFill>
                  <a:srgbClr val="0074EC"/>
                </a:solidFill>
                <a:hlinkClick r:id="rId2" tooltip="Открыть докум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Распоряжение Комитета по образованию от 31.03.21 №879-р </a:t>
            </a:r>
          </a:p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0074EC"/>
                </a:solidFill>
                <a:hlinkClick r:id="rId2" tooltip="Открыть докум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организации, реализующие образовательные программы начального общего, основного общего и среднего общего образования".</a:t>
            </a:r>
            <a:endParaRPr lang="ru-RU" sz="2200" b="1" dirty="0">
              <a:solidFill>
                <a:srgbClr val="0074E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0074EC"/>
                </a:solidFill>
                <a:hlinkClick r:id="rId3" tooltip="Открыть докум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Распоряжение Комитета по образованию от 17.01.2022. № 68-р</a:t>
            </a:r>
            <a:r>
              <a:rPr lang="ru-RU" sz="2200" b="1" dirty="0">
                <a:solidFill>
                  <a:srgbClr val="0074EC"/>
                </a:solidFill>
              </a:rPr>
              <a:t> «О внесении </a:t>
            </a:r>
            <a:r>
              <a:rPr lang="ru-RU" sz="2200" b="1" dirty="0">
                <a:solidFill>
                  <a:srgbClr val="FF0000"/>
                </a:solidFill>
              </a:rPr>
              <a:t>изменений</a:t>
            </a:r>
            <a:r>
              <a:rPr lang="ru-RU" sz="2200" b="1" dirty="0">
                <a:solidFill>
                  <a:srgbClr val="0074EC"/>
                </a:solidFill>
              </a:rPr>
              <a:t> в распоряжение Комитета по образованию от 31.03.2021 № 879 –р». </a:t>
            </a:r>
          </a:p>
          <a:p>
            <a:pPr>
              <a:lnSpc>
                <a:spcPct val="150000"/>
              </a:lnSpc>
            </a:pPr>
            <a:r>
              <a:rPr lang="ru-RU" sz="2200" b="1" i="0" dirty="0">
                <a:solidFill>
                  <a:srgbClr val="0074EC"/>
                </a:solidFill>
                <a:effectLst/>
              </a:rPr>
              <a:t>4.</a:t>
            </a:r>
            <a:r>
              <a:rPr lang="ru-RU" sz="2200" b="1" dirty="0">
                <a:solidFill>
                  <a:srgbClr val="0074EC"/>
                </a:solidFill>
                <a:hlinkClick r:id="rId3" tooltip="Открыть докум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Распоряжение Комитета по образованию от 08.11.2022. № 2197-р</a:t>
            </a:r>
            <a:r>
              <a:rPr lang="ru-RU" sz="2200" b="1" dirty="0">
                <a:solidFill>
                  <a:srgbClr val="0074EC"/>
                </a:solidFill>
              </a:rPr>
              <a:t> «О внесении </a:t>
            </a:r>
            <a:r>
              <a:rPr lang="ru-RU" sz="2200" b="1" dirty="0">
                <a:solidFill>
                  <a:srgbClr val="FF0000"/>
                </a:solidFill>
              </a:rPr>
              <a:t>изменений</a:t>
            </a:r>
            <a:r>
              <a:rPr lang="ru-RU" sz="2200" b="1" dirty="0">
                <a:solidFill>
                  <a:srgbClr val="0074EC"/>
                </a:solidFill>
              </a:rPr>
              <a:t> в распоряжение Комитета по образованию от 31.03.2021 № 879-р». </a:t>
            </a:r>
            <a:endParaRPr lang="ru-RU" sz="2200" b="1" i="0" dirty="0">
              <a:solidFill>
                <a:srgbClr val="0074E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1061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8" y="365126"/>
            <a:ext cx="9394371" cy="11029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При отказе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524" y="1275127"/>
            <a:ext cx="9882231" cy="53689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b="1" dirty="0">
                <a:solidFill>
                  <a:srgbClr val="0074EC"/>
                </a:solidFill>
              </a:rPr>
              <a:t>Родитель/законный представитель при получении уведомления об отказе в зачислении в ОО  может обратиться: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solidFill>
                  <a:srgbClr val="0074EC"/>
                </a:solidFill>
              </a:rPr>
              <a:t>1. В Отдел образования Администрации Московского района для получения информации о наличии свободных мест в ОО.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>
                <a:solidFill>
                  <a:srgbClr val="0074EC"/>
                </a:solidFill>
              </a:rPr>
              <a:t>2. В Районную конфликтную комиссию Отдела Образования Московского района  для решения спорных вопросов. При определении образовательной программы или выбора ОО.</a:t>
            </a:r>
          </a:p>
        </p:txBody>
      </p:sp>
    </p:spTree>
    <p:extLst>
      <p:ext uri="{BB962C8B-B14F-4D97-AF65-F5344CB8AC3E}">
        <p14:creationId xmlns:p14="http://schemas.microsoft.com/office/powerpoint/2010/main" val="2159850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F154F22-4746-447C-9B22-C65B5AA9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365125"/>
            <a:ext cx="98933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Внимание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97AC57-95A6-483A-90AE-2EF01365F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1825625"/>
            <a:ext cx="9893300" cy="466725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ЕСЛИ РОДИТЕЛЬ/ ЗАКОННЫЙ ПРЕДСТАВИТЕЛЬ/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НЕ ПОЛУЧИЛ ПРИГЛАШЕНИЕ</a:t>
            </a: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ОН ВПРАВЕ ОБРАТИТЬСЯ В ОУ ДЛЯ ПОЛУЧЕНИЯ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9694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243" y="365126"/>
            <a:ext cx="9759141" cy="6751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Сайт ОО</a:t>
            </a:r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D2169F5B-3227-4F4E-A447-246560FC919D}"/>
              </a:ext>
            </a:extLst>
          </p:cNvPr>
          <p:cNvSpPr/>
          <p:nvPr/>
        </p:nvSpPr>
        <p:spPr>
          <a:xfrm>
            <a:off x="4370663" y="5173796"/>
            <a:ext cx="352339" cy="30001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02FACE4-D076-46E4-AE0D-4DB6A72C3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660" y="1241571"/>
            <a:ext cx="9923724" cy="55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4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29937F-2D73-4FEE-AD56-0C0773E3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0"/>
            <a:ext cx="1024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19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237E05-AF39-4668-8663-C1490ED3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6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62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30930" y="1400147"/>
            <a:ext cx="8742316" cy="16619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solidFill>
                <a:srgbClr val="01B199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6600" b="1" dirty="0">
                <a:solidFill>
                  <a:srgbClr val="0074EC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563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CD02E6-BBF8-4728-98FC-55F2F7E7FC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84388" y="365125"/>
            <a:ext cx="9937036" cy="63801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74EC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4EC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4EC"/>
                </a:solidFill>
              </a:rPr>
              <a:t>5</a:t>
            </a:r>
            <a:r>
              <a:rPr lang="ru-RU" sz="2400" b="1" dirty="0">
                <a:solidFill>
                  <a:srgbClr val="0074EC"/>
                </a:solidFill>
              </a:rPr>
              <a:t>.Распоряжение Комитета по образованию от 20.03.2023 №271-р «О внесении изменений в некоторые распоряжения Комитета по образованию».</a:t>
            </a:r>
          </a:p>
          <a:p>
            <a:pPr marL="0" indent="0">
              <a:buNone/>
            </a:pPr>
            <a:endParaRPr lang="ru-RU" sz="2400" b="1" dirty="0">
              <a:solidFill>
                <a:srgbClr val="0074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7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354438-175F-4299-AFCA-66CFA665A038}"/>
              </a:ext>
            </a:extLst>
          </p:cNvPr>
          <p:cNvSpPr/>
          <p:nvPr/>
        </p:nvSpPr>
        <p:spPr>
          <a:xfrm>
            <a:off x="1820411" y="67112"/>
            <a:ext cx="10259736" cy="75059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u="sng" dirty="0">
                <a:solidFill>
                  <a:srgbClr val="0074EC"/>
                </a:solidFill>
                <a:hlinkClick r:id="rId2" tooltip="Открыть докум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Территории, закрепленные за государственными бюджетными общеобразовательными организациями, подведомственными администрации Московского района Санкт-Петербурга, реализующими образовательные программы начального общего, основного общего и среднего общего образования (с учетом изменений внесенных в распоряжение администрации Московского района Санкт-Петербурга от 27.08.2018 № 869-р распоряжением администрации Московского района Санкт-Петербурга от 05.03.2022 № 244-р).</a:t>
            </a:r>
            <a:endParaRPr lang="ru-RU" sz="2400" b="1" u="sng" dirty="0">
              <a:solidFill>
                <a:srgbClr val="0074E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74EC"/>
                </a:solidFill>
              </a:rPr>
              <a:t>7. Распоряжение администрации Московского района Санкт – Петербурга от 10.03.2023 №321-р «О внесении изменений в распоряжение администрации Московского района Санкт – Петербурга от 27.08.2019 №869-р».</a:t>
            </a:r>
          </a:p>
          <a:p>
            <a:pPr algn="ctr">
              <a:lnSpc>
                <a:spcPct val="150000"/>
              </a:lnSpc>
            </a:pPr>
            <a:endParaRPr lang="ru-RU" sz="2400" b="1" i="0" u="none" strike="noStrike" dirty="0">
              <a:solidFill>
                <a:srgbClr val="0074E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25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482138"/>
            <a:ext cx="9317182" cy="1208550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Три процедуры: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618" y="1690688"/>
            <a:ext cx="9875520" cy="4735049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1. Подача электронного заявления родителями детей;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2.Предоставление оригиналов документов в образовательную организацию;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</a:rPr>
              <a:t>3.Принятие образовательной организацией решения о зачислении ребенка в первый класс или об отказе в зачислении.</a:t>
            </a:r>
          </a:p>
        </p:txBody>
      </p:sp>
    </p:spTree>
    <p:extLst>
      <p:ext uri="{BB962C8B-B14F-4D97-AF65-F5344CB8AC3E}">
        <p14:creationId xmlns:p14="http://schemas.microsoft.com/office/powerpoint/2010/main" val="371437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46E539-9D32-47C8-B8B0-8DA75248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754" y="243368"/>
            <a:ext cx="9652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Возраст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018918-C9E1-4B56-864F-958CAFB6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5794"/>
            <a:ext cx="9652000" cy="480116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Обучение в начальной школе начинается с момента достижения ребенком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6,5 лет(6 лет 6 месяцев)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74EC"/>
                </a:solidFill>
                <a:cs typeface="Times New Roman" panose="02020603050405020304" pitchFamily="18" charset="0"/>
              </a:rPr>
              <a:t>при отсутствии противопоказаний по состоянию здоровья,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но не позже 8 лет</a:t>
            </a:r>
          </a:p>
        </p:txBody>
      </p:sp>
    </p:spTree>
    <p:extLst>
      <p:ext uri="{BB962C8B-B14F-4D97-AF65-F5344CB8AC3E}">
        <p14:creationId xmlns:p14="http://schemas.microsoft.com/office/powerpoint/2010/main" val="32137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AA0C7-4D61-49C1-8C58-31A1BE5DFB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8566" y="119310"/>
            <a:ext cx="10007600" cy="20066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br>
              <a:rPr lang="ru-RU" b="1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br>
              <a:rPr lang="ru-RU" b="1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br>
              <a:rPr lang="ru-RU" b="1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br>
              <a:rPr lang="ru-RU" b="1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br>
              <a:rPr lang="ru-RU" b="1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ru-RU" sz="4900" b="1" u="sng" dirty="0">
                <a:solidFill>
                  <a:srgbClr val="FF0000"/>
                </a:solidFill>
                <a:latin typeface="+mn-lt"/>
              </a:rPr>
              <a:t>Сроки приема  </a:t>
            </a:r>
            <a:br>
              <a:rPr lang="ru-RU" sz="4900" b="1" dirty="0">
                <a:solidFill>
                  <a:srgbClr val="FF0000"/>
                </a:solidFill>
                <a:latin typeface="+mn-lt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</a:rPr>
              <a:t>заявлений </a:t>
            </a:r>
            <a:br>
              <a:rPr lang="ru-RU" sz="4900" b="1" dirty="0">
                <a:solidFill>
                  <a:srgbClr val="FF0000"/>
                </a:solidFill>
                <a:latin typeface="+mn-lt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</a:rPr>
              <a:t>на обучение в первый класс</a:t>
            </a:r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86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2" y="169817"/>
            <a:ext cx="9014059" cy="9034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</a:rPr>
              <a:t>1 ЭТАП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752990" y="1698171"/>
            <a:ext cx="1985554" cy="1567542"/>
          </a:xfrm>
          <a:prstGeom prst="hexagon">
            <a:avLst/>
          </a:prstGeom>
          <a:solidFill>
            <a:srgbClr val="00B29A"/>
          </a:solidFill>
          <a:ln>
            <a:solidFill>
              <a:srgbClr val="00B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 этап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8632" y="4323861"/>
            <a:ext cx="719595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4000" dirty="0">
              <a:solidFill>
                <a:srgbClr val="0056A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511301"/>
            <a:ext cx="10147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solidFill>
                <a:srgbClr val="0056AD"/>
              </a:solidFill>
            </a:endParaRPr>
          </a:p>
          <a:p>
            <a:endParaRPr lang="ru-RU" sz="8000" b="1" dirty="0">
              <a:solidFill>
                <a:srgbClr val="0056AD"/>
              </a:solidFill>
            </a:endParaRPr>
          </a:p>
          <a:p>
            <a:r>
              <a:rPr lang="ru-RU" sz="8000" b="1" dirty="0">
                <a:solidFill>
                  <a:srgbClr val="0074EC"/>
                </a:solidFill>
              </a:rPr>
              <a:t>01.04.2024-30.06.2024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66" y="2131365"/>
            <a:ext cx="701153" cy="7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2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1217</Words>
  <Application>Microsoft Office PowerPoint</Application>
  <PresentationFormat>Широкоэкранный</PresentationFormat>
  <Paragraphs>151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Helvetica</vt:lpstr>
      <vt:lpstr>pt sans</vt:lpstr>
      <vt:lpstr>Times New Roman</vt:lpstr>
      <vt:lpstr>Wingdings</vt:lpstr>
      <vt:lpstr>Тема Office</vt:lpstr>
      <vt:lpstr>Организация приема  в первый класс 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 Три процедуры:</vt:lpstr>
      <vt:lpstr>Возраст</vt:lpstr>
      <vt:lpstr>      Сроки приема   заявлений  на обучение в первый класс </vt:lpstr>
      <vt:lpstr>1 ЭТАП</vt:lpstr>
      <vt:lpstr>Для детей:</vt:lpstr>
      <vt:lpstr>На первом этапе зачисляются:</vt:lpstr>
      <vt:lpstr>На первом этапе зачисляются:</vt:lpstr>
      <vt:lpstr>Презентация PowerPoint</vt:lpstr>
      <vt:lpstr>Внеочередное право</vt:lpstr>
      <vt:lpstr>Первоочередной порядок</vt:lpstr>
      <vt:lpstr>Внимание</vt:lpstr>
      <vt:lpstr>Внимание</vt:lpstr>
      <vt:lpstr>Презентация PowerPoint</vt:lpstr>
      <vt:lpstr>2 ЭТАП</vt:lpstr>
      <vt:lpstr>Презентация PowerPoint</vt:lpstr>
      <vt:lpstr>Внимание</vt:lpstr>
      <vt:lpstr> Способы подачи электронного заявления </vt:lpstr>
      <vt:lpstr>Внимание</vt:lpstr>
      <vt:lpstr>Презентация PowerPoint</vt:lpstr>
      <vt:lpstr>Предоставление оригиналов документов в ОО</vt:lpstr>
      <vt:lpstr>Презентация PowerPoint</vt:lpstr>
      <vt:lpstr>Презентация PowerPoint</vt:lpstr>
      <vt:lpstr>Презентация PowerPoint</vt:lpstr>
      <vt:lpstr>Уведомление  об отказе в зачислении</vt:lpstr>
      <vt:lpstr>При отказе</vt:lpstr>
      <vt:lpstr>Внимание</vt:lpstr>
      <vt:lpstr>Сайт ОО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Василькова</dc:creator>
  <cp:lastModifiedBy>Admin</cp:lastModifiedBy>
  <cp:revision>129</cp:revision>
  <dcterms:created xsi:type="dcterms:W3CDTF">2018-03-25T10:06:12Z</dcterms:created>
  <dcterms:modified xsi:type="dcterms:W3CDTF">2023-12-01T05:58:45Z</dcterms:modified>
  <cp:contentStatus/>
</cp:coreProperties>
</file>